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97" r:id="rId12"/>
    <p:sldId id="265" r:id="rId13"/>
    <p:sldId id="266" r:id="rId14"/>
    <p:sldId id="272" r:id="rId15"/>
    <p:sldId id="275" r:id="rId16"/>
    <p:sldId id="273" r:id="rId17"/>
    <p:sldId id="293" r:id="rId18"/>
    <p:sldId id="292" r:id="rId19"/>
    <p:sldId id="294" r:id="rId20"/>
    <p:sldId id="296" r:id="rId21"/>
    <p:sldId id="267" r:id="rId22"/>
    <p:sldId id="302" r:id="rId23"/>
    <p:sldId id="298" r:id="rId2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488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DD72A-7184-4667-B7D2-295D5222B637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73FD-0C6C-4CDA-809D-3C3B284F1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60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273FD-0C6C-4CDA-809D-3C3B284F182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0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D1B67-111A-4816-A652-FB2F7972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8BCA70-6DB5-447E-A4A5-75DEE91BF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278937-CCE9-427C-B47F-4D0562B3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FE586-CF4D-4544-B9A5-3934B8A2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227EB0-3972-472B-BEFA-466CA6F1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39F0A-7778-4C50-A4FF-F72E5D23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EF5417-9A90-40E5-87D3-E133FAD48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C32D26-A1E8-4887-BF77-E41901E2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5DC21-E2E5-4AE0-8FDE-E0C3D13D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19F14-EF7D-4007-ACEB-8E5CC0AA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53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3DE702-FABC-4438-B3E0-87A7EAF56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7F507C-FE0E-4B86-A673-60091ED87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77F51E-C149-4A63-946D-D5AB50A4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DCABD-A190-4E95-8E26-1656657D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865785-F97B-4DDC-8C97-A837D16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5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EA991-2FFA-43AB-9C7D-183E11AD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B1851-F909-459C-BC39-F6128C3E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9FE6E5-9780-4DBE-B343-B13008AB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D42FB-5B20-4493-8022-6DC14504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1222C7-607D-4508-A534-E9356FA8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3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02660-D5E5-4FB0-9289-01066324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891C6E-679E-471A-8546-FF19931C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01FD64-116A-4D81-9FB9-0DAD50E0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FCB2BA-FD50-4CEF-85C2-76248B98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514A2B-426C-4164-B8A5-DD4873CF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5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BBEC4-4D1E-4D34-B638-C49F5192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A7FB04-337C-467E-86A1-AA07B8287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532463-436B-4919-AF2C-D9D6934D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0AAAAA-BC78-4471-A85B-E7B2A945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5ED486-95DE-42E2-959B-40CBAAE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30FA52-BC43-4AF5-AE63-5A6CE70A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5611C-9FC7-40DE-B9B0-3DF63B7D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F78EF8-88F7-43DA-AE8B-B93A1083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F75062-4243-434E-9578-61ABC178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9DD096-9B31-4E83-9880-6D712A6A4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22E37D-212E-449B-A08A-7EDAD36D3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A600DA-35F8-4762-AC9E-A66B7DA1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CAC0CB-304D-4C7B-BDD7-CDAEE80F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8735933-4C38-4477-8084-58A368E2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21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DB015-6280-45C8-A058-137DD61F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6384EF-2F2E-4294-B136-037F2F6D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ED1550-52EF-4E9A-9FA0-022BA186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06DF66-E64F-49C3-A818-4A33D020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4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75B610-D21F-4CF3-B8CC-E5759704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1ADEB3-D84C-42E3-9011-0370B6AA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78CB95-B8C3-4A4F-9FD2-655C6605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88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A10A-B4A2-4D7B-87AC-80B93276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04B558-E3F3-45D9-B3C9-0C3D875F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39D5C7-4EAB-450B-8889-2F7297A7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FB0166-7CA3-4F86-810F-6787C965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095E48-6CD0-4696-A75C-54870613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E55A80-030A-4C98-A310-3451657E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1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E517-56AE-4635-846A-6D2550DA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161C28B-48AA-419C-9286-5EDB54F60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59A863-4918-478F-84F2-542EA17DA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2B0386-DFC2-41C9-A2F8-11ED533B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5E83FA-A85B-4A89-B04A-9F5B5E2B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4D22B8-41F9-4A49-A764-B61B127E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59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B869A4-9E49-477E-98D1-9E2F3C0E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D2454-7F02-4AE7-8D0C-3798D0F42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6CCD10-3CBA-409A-8D33-BE26CA695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95FD-0DC8-416F-B5CE-22BA747ED10B}" type="datetimeFigureOut">
              <a:rPr lang="nl-NL" smtClean="0"/>
              <a:t>2-9-2019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58115B-F9FC-48BC-9A4A-BBA6AC50F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E37F73-1C5A-484E-A6F0-60AC00572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C88B-5FAB-4618-8CFA-10FBAA6C6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8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67FC2-0002-48DE-9CDB-05DD93523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479" y="397565"/>
            <a:ext cx="12241477" cy="3112398"/>
          </a:xfrm>
        </p:spPr>
        <p:txBody>
          <a:bodyPr/>
          <a:lstStyle/>
          <a:p>
            <a:r>
              <a:rPr lang="nl-NL" dirty="0"/>
              <a:t>Welkom n het Rabobank </a:t>
            </a:r>
            <a:r>
              <a:rPr lang="nl-NL" dirty="0" err="1"/>
              <a:t>Ijmond</a:t>
            </a:r>
            <a:r>
              <a:rPr lang="nl-NL" dirty="0"/>
              <a:t> Stadion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64D24A-1444-4C46-BB58-CDCA95821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19928BD7-294E-41D1-AD58-48CA95599861" descr="7CB631B5-705C-4449-8F71-1765452C2147">
            <a:extLst>
              <a:ext uri="{FF2B5EF4-FFF2-40B4-BE49-F238E27FC236}">
                <a16:creationId xmlns:a16="http://schemas.microsoft.com/office/drawing/2014/main" id="{BFACAC5C-5FF9-4E83-BCFC-FE367D2D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78" y="1521106"/>
            <a:ext cx="12241478" cy="38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578C27E-A9E7-4E9B-8B1A-1A24EE5888BC}"/>
              </a:ext>
            </a:extLst>
          </p:cNvPr>
          <p:cNvSpPr txBox="1"/>
          <p:nvPr/>
        </p:nvSpPr>
        <p:spPr>
          <a:xfrm>
            <a:off x="0" y="39756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01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1176958" y="0"/>
            <a:ext cx="1101504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Stroomdak</a:t>
            </a:r>
            <a:endParaRPr lang="nl-NL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                                     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1200 m2 zonnepanelen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(West- en Oost </a:t>
            </a:r>
            <a:r>
              <a:rPr lang="nl-NL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tribunedak</a:t>
            </a: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SDE subsidie is toegewezen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Mogelijkheid om mee te participeren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nl-NL" sz="2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Lening van 15 jaar op annuïteitsbasis    </a:t>
            </a: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5.000,--   tegen 2,5 %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15.000,-- tegen 3,0 %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25.000,-- tegen 3,5 %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		Inschrijving is afgerond en financiering rond</a:t>
            </a: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  <p:pic>
        <p:nvPicPr>
          <p:cNvPr id="1026" name="Picture 2" descr="Afbeeldingsresultaat voor zonnepanelen">
            <a:extLst>
              <a:ext uri="{FF2B5EF4-FFF2-40B4-BE49-F238E27FC236}">
                <a16:creationId xmlns:a16="http://schemas.microsoft.com/office/drawing/2014/main" id="{263426F0-C741-49DE-ADF8-3DC3FA2A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48" y="1786932"/>
            <a:ext cx="4175720" cy="2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4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68A0C9-E2BD-4954-AD26-21238557E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950" y="7063"/>
            <a:ext cx="2390050" cy="183286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945F1C-7281-466E-A8E6-1366554DB05C}"/>
              </a:ext>
            </a:extLst>
          </p:cNvPr>
          <p:cNvSpPr txBox="1"/>
          <p:nvPr/>
        </p:nvSpPr>
        <p:spPr>
          <a:xfrm>
            <a:off x="1142999" y="506656"/>
            <a:ext cx="8980920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Doelstelling Stichting de Groene Leeuwen: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leveren van een bijdrage aan de reductie van de uitstoot van koolstofdioxide</a:t>
            </a:r>
            <a:br>
              <a:rPr lang="nl-NL" dirty="0"/>
            </a:br>
            <a:r>
              <a:rPr lang="nl-NL" dirty="0"/>
              <a:t>(CO2), en het verrichten van al wat hiermee verband houdt of daartoe bevorderlijk kan 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400" dirty="0"/>
              <a:t>Door Toepassen van:</a:t>
            </a:r>
            <a:br>
              <a:rPr lang="nl-NL" sz="2400" dirty="0"/>
            </a:br>
            <a:r>
              <a:rPr lang="nl-NL" sz="2400" dirty="0"/>
              <a:t>- Zonnepanelen daar waar mogelijk</a:t>
            </a:r>
            <a:br>
              <a:rPr lang="nl-NL" sz="2400" dirty="0"/>
            </a:br>
            <a:r>
              <a:rPr lang="nl-NL" sz="2400" dirty="0"/>
              <a:t>- Laadpalen voor elektrische auto’s</a:t>
            </a:r>
            <a:br>
              <a:rPr lang="nl-NL" sz="2400" dirty="0"/>
            </a:br>
            <a:r>
              <a:rPr lang="nl-NL" sz="2400" dirty="0"/>
              <a:t>- vervangen van veldverlichting door moderne </a:t>
            </a:r>
            <a:r>
              <a:rPr lang="nl-NL" sz="2400" dirty="0" err="1"/>
              <a:t>LED-verlichting</a:t>
            </a:r>
            <a:endParaRPr lang="nl-NL" sz="2400" dirty="0"/>
          </a:p>
          <a:p>
            <a:r>
              <a:rPr lang="nl-NL" sz="2400" dirty="0"/>
              <a:t>- Warmtebron ter vervanging van gas installaties</a:t>
            </a:r>
            <a:br>
              <a:rPr lang="nl-NL" sz="2400" dirty="0"/>
            </a:br>
            <a:r>
              <a:rPr lang="nl-NL" sz="2400" dirty="0"/>
              <a:t>- ‘Soft points’ als Green boarding systeem</a:t>
            </a:r>
            <a:br>
              <a:rPr lang="nl-NL" sz="2400" dirty="0"/>
            </a:br>
            <a:r>
              <a:rPr lang="nl-NL" sz="2400" dirty="0"/>
              <a:t>   Soft points zijn innovatieve systemen die kunnen dienen voor:</a:t>
            </a:r>
            <a:br>
              <a:rPr lang="nl-NL" sz="2400" dirty="0"/>
            </a:br>
            <a:r>
              <a:rPr lang="nl-NL" sz="2400" dirty="0"/>
              <a:t> 	* opwekken zonne-energie, </a:t>
            </a:r>
            <a:br>
              <a:rPr lang="nl-NL" sz="2400" dirty="0"/>
            </a:br>
            <a:r>
              <a:rPr lang="nl-NL" sz="2400" dirty="0"/>
              <a:t> 	* communicatie van reclame boodschappen</a:t>
            </a:r>
            <a:br>
              <a:rPr lang="nl-NL" sz="2400" dirty="0"/>
            </a:br>
            <a:r>
              <a:rPr lang="nl-NL" sz="2400" dirty="0"/>
              <a:t> 	* Co2 reductie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11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Planning faciliteiten stadion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2019: - realisatie project ‘</a:t>
            </a:r>
            <a:r>
              <a:rPr lang="nl-NL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Stroomdak</a:t>
            </a: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’(1200 m2 zonnepanelen op de tribunedaken 	  van West en Oost)en aanpassing spelershome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2020: - Promenade Oost-tribune en uitbreiden capaciteit met ca. 400 stoelen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2021: - Koptribune Noord of Zuid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2022: - Koptribune Zuid of Noord en Veldverlichting vervangen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2023: - Uitbreiding West, vergroting van de BC ruimtes</a:t>
            </a:r>
            <a:b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2024: - Kunstgras vervangen door gras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2025: - Stoelcapaciteit sponsoren van 800 naar 1200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82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Promenade Oost-tribune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Upgraden Faciliteiten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sanitair uitbreiden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horeca faciliteiten uitbreiden en verbeteren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Verkooppunt merchandising professionaliseren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Supportershome realiseren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Uitbreiden stoelencapaciteit met ca. 400 stoelen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88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44C98-3A7C-454E-920C-9A781BF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EFF94-602F-43CE-80B0-7689756E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50C54D-9333-4A96-BA3A-DBA7F1DB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" y="0"/>
            <a:ext cx="12175277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4843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44C98-3A7C-454E-920C-9A781BF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EFF94-602F-43CE-80B0-7689756E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BECE94-E793-4816-B8BC-1D5FCE9C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281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6012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44C98-3A7C-454E-920C-9A781BF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EFF94-602F-43CE-80B0-7689756E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75E8EA-35CE-4F5F-81C3-1F951232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" y="0"/>
            <a:ext cx="12175277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8162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28FECE2-BF7D-4379-9DEF-25EE577B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A137B2-FEE3-43DF-84EE-D182AD4E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065" y="0"/>
            <a:ext cx="12429064" cy="69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9B8AE1-BC96-4868-AC0F-9C284119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267" y="-1"/>
            <a:ext cx="12632267" cy="71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1283368" y="530087"/>
            <a:ext cx="1090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onderwerpen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Telstar 2026: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van voetbalontwikkeling naar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	faciliteiten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 naar stadionontwikkeling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Excelsior als benchmark club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Rol van belangrijkste stakeholders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98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375E339-9554-4666-B34B-ED469382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Geld!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-  Gevolgen voor de begroting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Het belang van het Welpenfonds (extra budget voor spelers)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Groei door verbeteringen en uitbreidingen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Groei door stadionontwikkeling (commerciële ontwikkeling)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Groei door sportief resultaat</a:t>
            </a: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50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F5A076-6E05-40B2-8476-CE27FF82DC90}"/>
              </a:ext>
            </a:extLst>
          </p:cNvPr>
          <p:cNvSpPr txBox="1"/>
          <p:nvPr/>
        </p:nvSpPr>
        <p:spPr>
          <a:xfrm>
            <a:off x="2112249" y="972033"/>
            <a:ext cx="8224174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Excelsior als benchmark club</a:t>
            </a:r>
          </a:p>
          <a:p>
            <a:endParaRPr lang="nl-NL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Vergelijkbaar als club qua ligging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5 jaar terug begroting van 2,5 </a:t>
            </a:r>
            <a:r>
              <a:rPr lang="nl-NL" sz="4000" dirty="0" err="1"/>
              <a:t>milj</a:t>
            </a:r>
            <a:r>
              <a:rPr lang="nl-NL" sz="4000" dirty="0"/>
              <a:t>.</a:t>
            </a:r>
            <a:br>
              <a:rPr lang="nl-NL" sz="4000" dirty="0"/>
            </a:br>
            <a:r>
              <a:rPr lang="nl-NL" sz="4000" dirty="0"/>
              <a:t>nu een begroting van 6,5 </a:t>
            </a:r>
            <a:r>
              <a:rPr lang="nl-NL" sz="4000" dirty="0" err="1"/>
              <a:t>milj</a:t>
            </a:r>
            <a:r>
              <a:rPr lang="nl-NL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5 jaar terug stadioncapaciteit 3.000</a:t>
            </a:r>
            <a:br>
              <a:rPr lang="nl-NL" sz="4000" dirty="0"/>
            </a:br>
            <a:r>
              <a:rPr lang="nl-NL" sz="4000" dirty="0"/>
              <a:t>nu stadioncapaciteit van 4.500</a:t>
            </a:r>
          </a:p>
        </p:txBody>
      </p:sp>
    </p:spTree>
    <p:extLst>
      <p:ext uri="{BB962C8B-B14F-4D97-AF65-F5344CB8AC3E}">
        <p14:creationId xmlns:p14="http://schemas.microsoft.com/office/powerpoint/2010/main" val="18425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A73140E-D0F3-4386-B861-0273E5DA17BB}"/>
              </a:ext>
            </a:extLst>
          </p:cNvPr>
          <p:cNvSpPr txBox="1"/>
          <p:nvPr/>
        </p:nvSpPr>
        <p:spPr>
          <a:xfrm>
            <a:off x="1450414" y="661502"/>
            <a:ext cx="1004537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Rol belangrijkste stakeholders:</a:t>
            </a:r>
          </a:p>
          <a:p>
            <a:endParaRPr lang="nl-NL" sz="2000" dirty="0"/>
          </a:p>
          <a:p>
            <a:r>
              <a:rPr lang="nl-NL" dirty="0"/>
              <a:t>- </a:t>
            </a:r>
            <a:r>
              <a:rPr lang="nl-NL" sz="2800" dirty="0"/>
              <a:t>Faciliteren van het totale plan; Gemeente Velsen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- Meedenken in de uitvoering van het plan;</a:t>
            </a:r>
            <a:br>
              <a:rPr lang="nl-NL" sz="2800" dirty="0"/>
            </a:br>
            <a:r>
              <a:rPr lang="nl-NL" sz="2800" dirty="0"/>
              <a:t>  In principe iedere sponsor/supporter met een directe meerwaarde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- Mee doen in de uitvoering van het plan</a:t>
            </a:r>
            <a:br>
              <a:rPr lang="nl-NL" sz="2800" dirty="0"/>
            </a:br>
            <a:r>
              <a:rPr lang="nl-NL" sz="2800" dirty="0"/>
              <a:t>  Sponsoren met de middelen en mogelijkheden plan te realiseren</a:t>
            </a:r>
            <a:br>
              <a:rPr lang="nl-NL" sz="2800" dirty="0"/>
            </a:br>
            <a:r>
              <a:rPr lang="nl-NL" sz="2800" dirty="0"/>
              <a:t>  (Horizon Partners als belangrijkste pijlers om van 2019 naar 2026</a:t>
            </a:r>
            <a:br>
              <a:rPr lang="nl-NL" sz="2800" dirty="0"/>
            </a:br>
            <a:r>
              <a:rPr lang="nl-NL" sz="2800" dirty="0"/>
              <a:t>  te komen)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84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710361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Actieteam Telstar 2019 – 2026</a:t>
            </a:r>
            <a:b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  <a:t>(Michael van Praag, Frank Dales, Ron Davio, Chris B. </a:t>
            </a:r>
            <a:r>
              <a:rPr lang="nl-NL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vd</a:t>
            </a:r>
            <a: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  <a:t> Zwan, Han Brussel, Leo Driessen, Pieter en Steef)</a:t>
            </a:r>
            <a:endParaRPr lang="nl-NL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Stip aan de horizon……..terug naar de Eredivisie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	1.	Huis opwaarderen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2.	Herstarten voetbalopleiding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	3.	Jong Telstar in competitie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	4.	Witte Leeuwinnen komen terug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	5.	Sociaal Maatschappelijk door ontwikkelen</a:t>
            </a: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22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Voetbalontwikkelingen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r>
              <a:rPr lang="nl-NL" sz="2400" kern="0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elftal, structureel linker rij Keuken Kampioen Divisie</a:t>
            </a: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nl-NL" sz="2400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elftal, doel is per seizoen 19/20 maandagcompetitie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Jeugdteams -21, -19 en verder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(afhankelijk van KNVB ontwikkelingen)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Academy, regionaal talent ontwikkelen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Vrouwenvoetbal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456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Wat hebben wij nodig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Geloof in Telstar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Faciliteiten die passen bij de ambitie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Breed draagvlak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Goeie professionele organisatie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Geld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6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Stadionontwikkeling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485900" lvl="2" indent="-5715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latin typeface="Century Gothic" panose="020B0502020202020204" pitchFamily="34" charset="0"/>
              </a:rPr>
              <a:t>Sportpark </a:t>
            </a:r>
            <a:r>
              <a:rPr lang="nl-NL" sz="2400" dirty="0" err="1">
                <a:latin typeface="Century Gothic" panose="020B0502020202020204" pitchFamily="34" charset="0"/>
              </a:rPr>
              <a:t>Schoonenberg</a:t>
            </a:r>
            <a:br>
              <a:rPr lang="nl-NL" sz="2400" kern="0" dirty="0">
                <a:latin typeface="Century Gothic" panose="020B0502020202020204" pitchFamily="34" charset="0"/>
              </a:rPr>
            </a:br>
            <a:endParaRPr lang="nl-NL" sz="2400" kern="0" dirty="0">
              <a:latin typeface="Century Gothic" panose="020B0502020202020204" pitchFamily="34" charset="0"/>
            </a:endParaRPr>
          </a:p>
          <a:p>
            <a:pPr marL="1485900" lvl="2" indent="-5715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latin typeface="Century Gothic" panose="020B0502020202020204" pitchFamily="34" charset="0"/>
              </a:rPr>
              <a:t>Faciliteiten stadion</a:t>
            </a:r>
            <a:br>
              <a:rPr lang="nl-NL" b="1" i="1" dirty="0">
                <a:solidFill>
                  <a:srgbClr val="4472C4"/>
                </a:solidFill>
              </a:rPr>
            </a:b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83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6A543-8B03-410B-961C-CCE6F76B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E9E542-D431-4C29-95A1-408297EF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76FF17-541E-4047-813A-28FCF17A9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03"/>
            <a:ext cx="12192000" cy="687690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Rechte verbindingslijn met pijl 17">
            <a:extLst>
              <a:ext uri="{FF2B5EF4-FFF2-40B4-BE49-F238E27FC236}">
                <a16:creationId xmlns:a16="http://schemas.microsoft.com/office/drawing/2014/main" id="{9631E563-EB45-45C6-9D94-124A7EE6155D}"/>
              </a:ext>
            </a:extLst>
          </p:cNvPr>
          <p:cNvCxnSpPr/>
          <p:nvPr/>
        </p:nvCxnSpPr>
        <p:spPr>
          <a:xfrm flipV="1">
            <a:off x="3963631" y="3934105"/>
            <a:ext cx="4478155" cy="78291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custDash>
              <a:ds d="100000" sp="100000"/>
            </a:custDash>
            <a:miter/>
            <a:headEnd type="arrow"/>
            <a:tailEnd type="arrow"/>
          </a:ln>
        </p:spPr>
      </p:cxnSp>
      <p:pic>
        <p:nvPicPr>
          <p:cNvPr id="6" name="Afbeelding 48">
            <a:extLst>
              <a:ext uri="{FF2B5EF4-FFF2-40B4-BE49-F238E27FC236}">
                <a16:creationId xmlns:a16="http://schemas.microsoft.com/office/drawing/2014/main" id="{EA1525DD-793A-4B88-B3A0-047FD1D4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1" y="6181298"/>
            <a:ext cx="1005455" cy="444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9256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Sportpark </a:t>
            </a:r>
            <a:r>
              <a:rPr lang="nl-NL" sz="4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Schoonenberg</a:t>
            </a:r>
            <a:endParaRPr lang="nl-NL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	Telstar is een onderdeel van het Sportpark,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	de gemeente voert de regie </a:t>
            </a:r>
            <a:br>
              <a:rPr lang="nl-NL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Gemeente inventariseert wensen huidige bewoners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Aanpassen bestemmingsplan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Rabobank IJmond Stadion is onderdeel van het totaalplan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71600" lvl="2" indent="-4572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Afstemmen totaal wensenpakket</a:t>
            </a: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27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CF1F4A8-3A1D-4C45-B1D5-0627E39D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5622897"/>
            <a:ext cx="6175513" cy="12351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C44D5-13EA-46A2-9217-3A8B9C8A624A}"/>
              </a:ext>
            </a:extLst>
          </p:cNvPr>
          <p:cNvSpPr txBox="1"/>
          <p:nvPr/>
        </p:nvSpPr>
        <p:spPr>
          <a:xfrm>
            <a:off x="0" y="530087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Stadionontwikkeling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	Faciliteiten stadion</a:t>
            </a:r>
            <a:br>
              <a:rPr lang="nl-NL" sz="2400" b="1" i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b="1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Stroomdak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Oost-promenade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Koptribunes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Veldverlichting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Uitbreiding West-tribune</a:t>
            </a:r>
            <a:b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Van kunst naar gras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nl-NL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2378DA-8229-450D-9956-83A6D147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2" r="23394"/>
          <a:stretch>
            <a:fillRect/>
          </a:stretch>
        </p:blipFill>
        <p:spPr>
          <a:xfrm rot="10800000">
            <a:off x="6095999" y="1501724"/>
            <a:ext cx="5019735" cy="38545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7505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149</Words>
  <Application>Microsoft Office PowerPoint</Application>
  <PresentationFormat>Breedbeeld</PresentationFormat>
  <Paragraphs>109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Kantoorthema</vt:lpstr>
      <vt:lpstr>Welkom n het Rabobank Ijmond Stadion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Steef Hammerstein</dc:creator>
  <cp:lastModifiedBy>Steef Hammerstein</cp:lastModifiedBy>
  <cp:revision>55</cp:revision>
  <cp:lastPrinted>2018-12-03T16:24:19Z</cp:lastPrinted>
  <dcterms:created xsi:type="dcterms:W3CDTF">2018-12-03T13:48:27Z</dcterms:created>
  <dcterms:modified xsi:type="dcterms:W3CDTF">2019-09-02T12:40:28Z</dcterms:modified>
</cp:coreProperties>
</file>